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72" r:id="rId7"/>
    <p:sldId id="274" r:id="rId8"/>
    <p:sldId id="262" r:id="rId9"/>
    <p:sldId id="270" r:id="rId10"/>
    <p:sldId id="268" r:id="rId11"/>
    <p:sldId id="263" r:id="rId12"/>
    <p:sldId id="273" r:id="rId13"/>
    <p:sldId id="265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9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1678-E03D-44D7-AB46-DF962D9960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60B6-644F-42C2-8AB8-7E8DE06F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1693"/>
            <a:ext cx="10928251" cy="128086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ook Antiqua" panose="02040602050305030304" pitchFamily="18" charset="0"/>
              </a:rPr>
              <a:t>October 6</a:t>
            </a:r>
            <a:r>
              <a:rPr lang="en-US" sz="5400" baseline="30000" dirty="0">
                <a:latin typeface="Book Antiqua" panose="02040602050305030304" pitchFamily="18" charset="0"/>
              </a:rPr>
              <a:t>th</a:t>
            </a:r>
            <a:r>
              <a:rPr lang="en-US" sz="5400" dirty="0">
                <a:latin typeface="Book Antiqua" panose="02040602050305030304" pitchFamily="18" charset="0"/>
              </a:rPr>
              <a:t> 2010 Tornado Outbreak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1930486"/>
            <a:ext cx="11226017" cy="319015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By:</a:t>
            </a:r>
            <a:r>
              <a:rPr lang="en-US" sz="2800" dirty="0">
                <a:latin typeface="Book Antiqua" panose="02040602050305030304" pitchFamily="18" charset="0"/>
              </a:rPr>
              <a:t> Paige Swenson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Mentor:</a:t>
            </a:r>
            <a:r>
              <a:rPr lang="en-US" sz="2800" dirty="0">
                <a:latin typeface="Book Antiqua" panose="02040602050305030304" pitchFamily="18" charset="0"/>
              </a:rPr>
              <a:t> Dr. Curtis James</a:t>
            </a:r>
          </a:p>
          <a:p>
            <a:endParaRPr lang="en-US" sz="2800" b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2019 </a:t>
            </a:r>
            <a:r>
              <a:rPr lang="en-US" sz="2800" b="1" dirty="0">
                <a:latin typeface="Book Antiqua" panose="02040602050305030304" pitchFamily="18" charset="0"/>
              </a:rPr>
              <a:t>Arizona Space Grant </a:t>
            </a:r>
            <a:r>
              <a:rPr lang="en-US" sz="2800" b="1" dirty="0" smtClean="0">
                <a:latin typeface="Book Antiqua" panose="02040602050305030304" pitchFamily="18" charset="0"/>
              </a:rPr>
              <a:t>Symposium </a:t>
            </a:r>
            <a:r>
              <a:rPr lang="en-US" sz="2800" b="1" dirty="0">
                <a:latin typeface="Book Antiqua" panose="02040602050305030304" pitchFamily="18" charset="0"/>
              </a:rPr>
              <a:t>|Tempe Double Tree Hotel 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April 13</a:t>
            </a:r>
            <a:r>
              <a:rPr lang="en-US" sz="2800" b="1" baseline="30000" dirty="0">
                <a:latin typeface="Book Antiqua" panose="02040602050305030304" pitchFamily="18" charset="0"/>
              </a:rPr>
              <a:t>th</a:t>
            </a:r>
            <a:r>
              <a:rPr lang="en-US" sz="2800" b="1" dirty="0">
                <a:latin typeface="Book Antiqua" panose="02040602050305030304" pitchFamily="18" charset="0"/>
              </a:rPr>
              <a:t>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5120639"/>
            <a:ext cx="1322071" cy="161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5" y="5372531"/>
            <a:ext cx="1462110" cy="1225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663" y="5640524"/>
            <a:ext cx="3512240" cy="9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5"/>
            <a:ext cx="797091" cy="668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22" y="128978"/>
            <a:ext cx="1581982" cy="432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141096"/>
            <a:ext cx="689509" cy="8410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F81E38-AF42-4446-A3E2-2282ADAF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998" y="368795"/>
            <a:ext cx="4340234" cy="1600200"/>
          </a:xfrm>
        </p:spPr>
        <p:txBody>
          <a:bodyPr>
            <a:normAutofit/>
          </a:bodyPr>
          <a:lstStyle/>
          <a:p>
            <a:r>
              <a:rPr lang="en-US" sz="4800" b="1" dirty="0"/>
              <a:t>Methodology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A0271B-5FF5-4649-BA0F-E66A7439A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1194" y="1968994"/>
            <a:ext cx="4875037" cy="449164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Imported collected cell locations into ArcGIS, including latitude, longitude and normalized rotation rate (NROT) data collected at 5-minute intervals for each cell that met the cell tracking criteria.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NROT normalizes the range dependence of the rotation rate calculated using Doppler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Created various maps to examine the influences of terrain elevation and slope on the development of rotation in each cell.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6" y="1161571"/>
            <a:ext cx="4010131" cy="4848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960" y="6091309"/>
            <a:ext cx="31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NWS (Klimowski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357"/>
            <a:ext cx="4374539" cy="5303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5"/>
            <a:ext cx="814025" cy="682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26" y="141095"/>
            <a:ext cx="1624137" cy="444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141095"/>
            <a:ext cx="717641" cy="87536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EDBF6D-E192-9140-9E15-44521267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98" y="0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b="1" dirty="0"/>
              <a:t>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51AC6D-EC50-2547-8B06-C3EDA6766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0004" y="1487507"/>
            <a:ext cx="3932237" cy="48834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cell rotation began south of the Mogollon Rim but did not produce any indicated damage until after passing north of this terrain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happened for not just one cell, but all the shallow supercells that took place in this particular outbreak.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These maps suggest that the terrain had a strong impact on tornado formation.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35" y="956357"/>
            <a:ext cx="4054430" cy="5303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7" y="6336503"/>
            <a:ext cx="8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Radar-derived rotational tracks overlaid w/ tornado damage points from NWS Flagstaff.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4" y="1006434"/>
            <a:ext cx="4825981" cy="5364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6"/>
            <a:ext cx="895011" cy="75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62" y="406096"/>
            <a:ext cx="2195174" cy="60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45" y="0"/>
            <a:ext cx="860996" cy="10502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EDBF6D-E192-9140-9E15-44521267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98" y="0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b="1" dirty="0"/>
              <a:t>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51AC6D-EC50-2547-8B06-C3EDA6766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1740743"/>
            <a:ext cx="5721441" cy="46302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colored points show the locations of the maximum cyclonic NROT values contained in each 5-min base scan of the radar along all echo tracks that exhibited a </a:t>
            </a:r>
            <a:r>
              <a:rPr lang="en-US" sz="2400" dirty="0" err="1" smtClean="0"/>
              <a:t>meso</a:t>
            </a:r>
            <a:r>
              <a:rPr lang="en-US" sz="2400" dirty="0" smtClean="0"/>
              <a:t> or TVS signature.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Majority of stronger (red or orange) NROT values were observed over high terrain or where the terrain had recently ascended into higher terrain.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Note, however, that topography was not the only influence creating strong rotational fields (but no tornado damage reports south of the rim)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30853" y="6370996"/>
            <a:ext cx="488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Radar-derived tracks and NROT intensity values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5"/>
            <a:ext cx="987605" cy="828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04" y="368794"/>
            <a:ext cx="2195174" cy="60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05" y="141096"/>
            <a:ext cx="1015736" cy="123897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EDBF6D-E192-9140-9E15-44521267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823" y="668963"/>
            <a:ext cx="7094353" cy="120204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Conclusions/Future </a:t>
            </a:r>
            <a:r>
              <a:rPr lang="en-US" sz="4400" b="1" dirty="0"/>
              <a:t>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5692" y="1983120"/>
            <a:ext cx="9920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Divergence aloft associated with a jet core ahead of a cut-off low, orographic lifting, a low-level jet, deep saturation, low CAPE and CIN, and strong, deep clockwise shear all evidently favored the formation of this historic outbreak of tornadic supercell thunderstorms.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event was characterized by a line of shallow fast-moving </a:t>
            </a:r>
            <a:r>
              <a:rPr lang="en-US" sz="2400" dirty="0" err="1" smtClean="0"/>
              <a:t>supercellular</a:t>
            </a:r>
            <a:r>
              <a:rPr lang="en-US" sz="2400" dirty="0" smtClean="0"/>
              <a:t> thunderstorms that developed on the southwest side of the Mogollon Rim and propagated north north-eastward up and over the rim.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study indicates that there is strong correlation between topographic elevation or slope and storm rotation.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dataset created by this research will enable future research into the correlations between elevation and slope and the influences of terrain on tornado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668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5"/>
            <a:ext cx="987605" cy="828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86" y="143945"/>
            <a:ext cx="1919763" cy="525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41096"/>
            <a:ext cx="844641" cy="10302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EDBF6D-E192-9140-9E15-44521267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823" y="668963"/>
            <a:ext cx="7094353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Acknowledgments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77864" y="2480153"/>
            <a:ext cx="9548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would like to express my thanks to the following entities: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Dr. Curtis James for being my research advisor, mentor, chairman, and meteorology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Dr. Brian Klimowski</a:t>
            </a:r>
            <a:r>
              <a:rPr lang="en-US" sz="2400" dirty="0"/>
              <a:t> </a:t>
            </a:r>
            <a:r>
              <a:rPr lang="en-US" sz="2400" dirty="0" smtClean="0"/>
              <a:t>(MIC at NWSFO in Flagstaff, AZ) for providing event images and assistance throughout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Professor Karen Blevins for improving my knowledge and helping to prepare geophysical data for display in ArcGIS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NASA Space Grant program at Embry-Riddle for funding this research opportunity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49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3" y="141095"/>
            <a:ext cx="1278284" cy="1071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0" y="283876"/>
            <a:ext cx="2709523" cy="741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36" y="141095"/>
            <a:ext cx="1260764" cy="14337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EDBF6D-E192-9140-9E15-44521267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823" y="2382016"/>
            <a:ext cx="7094353" cy="1600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8992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1302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37359" y="3050826"/>
            <a:ext cx="9284677" cy="26760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  <a:p>
            <a:r>
              <a:rPr lang="en-US" sz="3200" dirty="0" smtClean="0"/>
              <a:t>Objectives</a:t>
            </a:r>
            <a:endParaRPr lang="en-US" sz="3200" dirty="0"/>
          </a:p>
          <a:p>
            <a:r>
              <a:rPr lang="en-US" sz="3200" dirty="0" smtClean="0"/>
              <a:t>Methodology </a:t>
            </a:r>
          </a:p>
          <a:p>
            <a:r>
              <a:rPr lang="en-US" sz="3200" dirty="0" smtClean="0"/>
              <a:t>Results 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8" y="107091"/>
            <a:ext cx="1098262" cy="920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48" y="0"/>
            <a:ext cx="1098452" cy="133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562" y="107091"/>
            <a:ext cx="2170875" cy="5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" y="29261"/>
            <a:ext cx="1020811" cy="855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62" y="157031"/>
            <a:ext cx="2195174" cy="60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19" y="0"/>
            <a:ext cx="957381" cy="116779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03980AF-7A96-884C-9C6A-7B491185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Motivation</a:t>
            </a:r>
            <a:endParaRPr lang="en-US" sz="48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DC13B7-0046-1749-B3B7-724362A48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853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Largest </a:t>
            </a:r>
            <a:r>
              <a:rPr lang="en-US" sz="2800" dirty="0" smtClean="0"/>
              <a:t>tornado </a:t>
            </a:r>
            <a:r>
              <a:rPr lang="en-US" sz="2800" dirty="0"/>
              <a:t>o</a:t>
            </a:r>
            <a:r>
              <a:rPr lang="en-US" sz="2800" dirty="0" smtClean="0"/>
              <a:t>utbreak </a:t>
            </a:r>
            <a:r>
              <a:rPr lang="en-US" sz="2800" dirty="0"/>
              <a:t>west of Continental </a:t>
            </a:r>
            <a:r>
              <a:rPr lang="en-US" sz="2800" dirty="0" smtClean="0"/>
              <a:t>Divide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11 confirmed tornadoes</a:t>
            </a:r>
            <a:endParaRPr lang="en-US" sz="2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are event that is not well understood by forecasters and needs to be documented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Evidence of strong topographic influences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" name="Content Placeholder 3" descr="IMG_008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787148" y="2057400"/>
            <a:ext cx="6404852" cy="4534699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Content Placeholder 5" descr="IMG_2690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t="3333" b="17222"/>
          <a:stretch>
            <a:fillRect/>
          </a:stretch>
        </p:blipFill>
        <p:spPr bwMode="auto">
          <a:xfrm>
            <a:off x="5787148" y="1515573"/>
            <a:ext cx="3290782" cy="20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 b="18796"/>
          <a:stretch>
            <a:fillRect/>
          </a:stretch>
        </p:blipFill>
        <p:spPr bwMode="auto">
          <a:xfrm>
            <a:off x="9077930" y="1515573"/>
            <a:ext cx="3114070" cy="20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7799294" y="6542456"/>
            <a:ext cx="420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Klimowski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9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84" y="115517"/>
            <a:ext cx="2195174" cy="60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30" y="65921"/>
            <a:ext cx="794270" cy="968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2" y="115518"/>
            <a:ext cx="1037225" cy="86964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F2E34D0-E397-F043-B5F8-0E5BD70A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29" y="62679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Objectives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2AFC2D-A719-4741-A33E-209CACDD0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7342" y="3432336"/>
            <a:ext cx="9547274" cy="229513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Explore the physical mechanisms that contributed to the event in terms of: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synoptic-scale storm environment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the topographic influences leading to tornadic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1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40" y="115517"/>
            <a:ext cx="2195174" cy="60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809" y="0"/>
            <a:ext cx="723091" cy="882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" y="0"/>
            <a:ext cx="863600" cy="724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5" y="1574071"/>
            <a:ext cx="5619782" cy="4327966"/>
          </a:xfrm>
          <a:prstGeom prst="rect">
            <a:avLst/>
          </a:prstGeom>
        </p:spPr>
      </p:pic>
      <p:pic>
        <p:nvPicPr>
          <p:cNvPr id="10" name="Picture 2" descr="https://attachments.office.net/owa/SWENSOP1@my.erau.edu/service.svc/s/GetAttachmentThumbnail?id=AAMkADExY2Y4M2YwLWEyMzEtNDE3MS1iMzE5LWFkMjY4MDdjNGNiMwBGAAAAAABpEuDQSxWgTJoZmsqneHU2BwCHMgysaKRuRLzaxhl9yj2iAAAAAAEMAACHMgysaKRuRLzaxhl9yj2iAAJgiJ22AAABEgAQACJcTdJKucZIhPesczlI%2FXk%3D&amp;thumbnailType=2&amp;owa=outlook.office365.com&amp;scriptVer=2019031801.05&amp;X-OWA-CANARY=69b6DeF-iE6K7Szox_UanUCY9spSstYYwZi7Sv5yk12sk-O_i0FLuWVu63DLlk1cg1f09hQytu8.&amp;token=eyJhbGciOiJSUzI1NiIsImtpZCI6IjA2MDBGOUY2NzQ2MjA3MzdFNzM0MDRFMjg3QzQ1QTgxOENCN0NFQjgiLCJ4NXQiOiJCZ0Q1OW5SaUJ6Zm5OQVRpaDhSYWdZeTN6cmciLCJ0eXAiOiJKV1QifQ.eyJ2ZXIiOiJFeGNoYW5nZS5DYWxsYmFjay5WMSIsImFwcGN0eHNlbmRlciI6Ik93YURvd25sb2FkQDY5MzFjOTYzLTA3YjctNDE1Ni1hYjBlLTM1ZDFmNzkwMzViOCIsImFwcGN0eCI6IntcIm1zZXhjaHByb3RcIjpcIm93YVwiLFwicHJpbWFyeXNpZFwiOlwiUy0xLTUtMjEtNDE1MDM2NzUyMC0yMTgxODAyNjk4LTMyMzMwMTY4OTQtMTE0MTY1MDVcIixcInB1aWRcIjpcIjExNTM3NjU5MzIxMTI1NTI2NDJcIixcIm9pZFwiOlwiM2E2ZDNkZDctYWI4Yy00ZjAwLWIzMjUtYTA0ZmI3YzMxOThmXCIsXCJzY29wZVwiOlwiT3dhRG93bmxvYWRcIn0iLCJuYmYiOjE1NTM2NDk2MjEsImV4cCI6MTU1MzY1MDIyMSwiaXNzIjoiMDAwMDAwMDItMDAwMC0wZmYxLWNlMDAtMDAwMDAwMDAwMDAwQDY5MzFjOTYzLTA3YjctNDE1Ni1hYjBlLTM1ZDFmNzkwMzViOCIsImF1ZCI6IjAwMDAwMDAyLTAwMDAtMGZmMS1jZTAwLTAwMDAwMDAwMDAwMC9hdHRhY2htZW50cy5vZmZpY2UubmV0QDY5MzFjOTYzLTA3YjctNDE1Ni1hYjBlLTM1ZDFmNzkwMzViOCJ9.Y1u2KT0gJ2IWoD2p0dSGQ56fdgybeUvyuc3fvgsCQ3iFpQ2SJjQ-TBxW-sVhT8pw1YamTiP85aFnQvSfeIQMXsWX9pNEQ_EiEefcGbzkbD-xBg2a79k-5DnFtwTuirmCodA9RItNcZ7UHXi3ssnvIddvg46eIw9qZ9JSGdRgA_thZDU8V6jSpyWY9PJYmTj35GY7TUVPplMMO0THELwUPNRlBlGnRvWugHbhGoKstt9BcSUcVcvsu8hvo4_PYawK_APjUGG8JYMJt8iEuv_o_lGtTUI6Nv4GhcrsuijF3_AS5AJrPx5NVsIPlGhl2xvOR60pba9dVauSbJTShDbYbQ&amp;animation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13" y="1574071"/>
            <a:ext cx="5313396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945" y="5826872"/>
            <a:ext cx="52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observed sounding data was from KFSX on 6 Oct 2010 at 12 UTC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2413" y="5826872"/>
            <a:ext cx="53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hodograph was created using the Flagstaff sounding (KFSX)(</a:t>
            </a:r>
            <a:r>
              <a:rPr lang="en-US" dirty="0" err="1" smtClean="0"/>
              <a:t>Klimowski</a:t>
            </a:r>
            <a:r>
              <a:rPr lang="en-US" dirty="0" smtClean="0"/>
              <a:t>, 2010).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955" y="34219"/>
            <a:ext cx="2104663" cy="5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69" y="34219"/>
            <a:ext cx="741231" cy="904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9"/>
            <a:ext cx="1003975" cy="841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87" y="1574070"/>
            <a:ext cx="6014663" cy="411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070"/>
            <a:ext cx="6307494" cy="414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7" y="1019654"/>
            <a:ext cx="96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ERA Interim ECMWF reanalysis grids at .75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resolution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model fields above indicate the presence of a divergent entrance region of an upper jet core ahead of a closed low with vorticity advection and a moist southeasterly low-level jet over northern Arizona. Conditions were ripe for a shallow right- moving supercells.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25" y="115517"/>
            <a:ext cx="2195174" cy="60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482" y="96398"/>
            <a:ext cx="694517" cy="847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2" y="115517"/>
            <a:ext cx="887596" cy="74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7" y="1019654"/>
            <a:ext cx="96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ERA Interim ECMWF reanalysis grids at .75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resolution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3467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model fields above indicate the presence of low-level southerly winds and a very moist and weakly unstable atmosphere.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" y="1680529"/>
            <a:ext cx="6187545" cy="4144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06" y="1734589"/>
            <a:ext cx="557461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6"/>
            <a:ext cx="927940" cy="778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72" y="106598"/>
            <a:ext cx="2195174" cy="60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30" y="0"/>
            <a:ext cx="678843" cy="8280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F81E38-AF42-4446-A3E2-2282ADAF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994" y="169033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b="1" dirty="0"/>
              <a:t>Methodology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A0271B-5FF5-4649-BA0F-E66A7439A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3993" y="1797171"/>
            <a:ext cx="3932237" cy="479119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Collected full-volume Level II NEXRAD radar volume archives for 6 October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Analyzed them using GR2-Analyst (Source: NCDC)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Cell tracking: </a:t>
            </a:r>
            <a:r>
              <a:rPr lang="en-US" sz="2400" dirty="0"/>
              <a:t>C</a:t>
            </a:r>
            <a:r>
              <a:rPr lang="en-US" sz="2400" dirty="0" smtClean="0"/>
              <a:t>onvective cells were tracked if they (1) lasted at least 30 minutes and (2) exhibited a base reflectivity of at least 50 </a:t>
            </a:r>
            <a:r>
              <a:rPr lang="en-US" sz="2400" dirty="0" err="1" smtClean="0"/>
              <a:t>dBZ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4" y="1252689"/>
            <a:ext cx="5986463" cy="5275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197" y="6478473"/>
            <a:ext cx="5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GR2-Analyst 2-D 0.5° PPI plot depicting tornadic supercells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1096"/>
            <a:ext cx="836500" cy="701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7" y="115307"/>
            <a:ext cx="1853787" cy="50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24" y="0"/>
            <a:ext cx="713985" cy="8709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F81E38-AF42-4446-A3E2-2282ADAF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993" y="368795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3-D radar depiction</a:t>
            </a:r>
            <a:endParaRPr lang="en-US" sz="48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A0271B-5FF5-4649-BA0F-E66A7439A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3993" y="1983106"/>
            <a:ext cx="4530116" cy="483638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Representation of one storm that produced up to EF-3 tornado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 image displays the NROT(normalized rotation)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Bottom image is a display of the base reflectivity.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supercells exhibited echo tops below 35,000’ MSL and were strongly tilted with height, propagating rapidly towards the north-northeast.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5" y="1030360"/>
            <a:ext cx="5200025" cy="264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5" y="3669561"/>
            <a:ext cx="5200025" cy="2789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27" y="1024317"/>
            <a:ext cx="479424" cy="52904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7920" y="6450159"/>
            <a:ext cx="567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Gr2-Analyst software displaying NROT and Base 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782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October 6th 2010 Tornado Outbreak</vt:lpstr>
      <vt:lpstr>Overview</vt:lpstr>
      <vt:lpstr>Motivation</vt:lpstr>
      <vt:lpstr>Objectives</vt:lpstr>
      <vt:lpstr>PowerPoint Presentation</vt:lpstr>
      <vt:lpstr>PowerPoint Presentation</vt:lpstr>
      <vt:lpstr>PowerPoint Presentation</vt:lpstr>
      <vt:lpstr>Methodology</vt:lpstr>
      <vt:lpstr>3-D radar depiction</vt:lpstr>
      <vt:lpstr>Methodology</vt:lpstr>
      <vt:lpstr>Results</vt:lpstr>
      <vt:lpstr>Results</vt:lpstr>
      <vt:lpstr>Conclusions/Future Work</vt:lpstr>
      <vt:lpstr>Acknowledgments</vt:lpstr>
      <vt:lpstr>Questions?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6th 2010 Tornado Outbreak</dc:title>
  <dc:creator>Swenson, Paige T.</dc:creator>
  <cp:lastModifiedBy>Swenson, Paige T.</cp:lastModifiedBy>
  <cp:revision>43</cp:revision>
  <dcterms:created xsi:type="dcterms:W3CDTF">2019-03-20T01:58:56Z</dcterms:created>
  <dcterms:modified xsi:type="dcterms:W3CDTF">2019-04-02T02:55:42Z</dcterms:modified>
</cp:coreProperties>
</file>